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3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9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6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1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6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5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061B-D369-4677-A3A3-A0707C5F6686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E3D4-AD0D-4EAE-91C6-3CF9A8E93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У2. Задачи компьютерного зрения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Занятие №</a:t>
            </a:r>
            <a:r>
              <a:rPr lang="en-US" dirty="0"/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30582" y="5349875"/>
            <a:ext cx="9330836" cy="263983"/>
            <a:chOff x="1757835" y="5468947"/>
            <a:chExt cx="9330836" cy="263983"/>
          </a:xfrm>
        </p:grpSpPr>
        <p:cxnSp>
          <p:nvCxnSpPr>
            <p:cNvPr id="5" name="Straight Connector 4"/>
            <p:cNvCxnSpPr>
              <a:endCxn id="23" idx="6"/>
            </p:cNvCxnSpPr>
            <p:nvPr/>
          </p:nvCxnSpPr>
          <p:spPr>
            <a:xfrm>
              <a:off x="1888913" y="5600025"/>
              <a:ext cx="919975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75783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59016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160197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6137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562559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63740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64921" y="5470774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6610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367283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062172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757061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445658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13425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26515" y="5468947"/>
              <a:ext cx="262156" cy="2621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597" y="4988910"/>
            <a:ext cx="2437262" cy="243726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 rot="18568983">
            <a:off x="1577271" y="4633604"/>
            <a:ext cx="136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Цилиндрическая панорама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 rot="18568983">
            <a:off x="927903" y="4826498"/>
            <a:ext cx="125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Виды панорам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 rot="18568983">
            <a:off x="2608961" y="4939168"/>
            <a:ext cx="697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RANSAC</a:t>
            </a:r>
          </a:p>
        </p:txBody>
      </p:sp>
      <p:sp>
        <p:nvSpPr>
          <p:cNvPr id="32" name="TextBox 31"/>
          <p:cNvSpPr txBox="1"/>
          <p:nvPr/>
        </p:nvSpPr>
        <p:spPr>
          <a:xfrm rot="18568983">
            <a:off x="3197396" y="4859796"/>
            <a:ext cx="928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Пирамиды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 rot="18568983">
            <a:off x="3853125" y="4711148"/>
            <a:ext cx="101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Простейшие нейроны</a:t>
            </a:r>
            <a:endParaRPr lang="en-US" sz="12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81033" y="5241379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366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18871" y="5254108"/>
            <a:ext cx="0" cy="4131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18568983">
            <a:off x="4454775" y="4803480"/>
            <a:ext cx="122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Кросс-энтропия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 rot="18568983">
            <a:off x="5145732" y="4671142"/>
            <a:ext cx="126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/>
              <a:t>Полносвязный</a:t>
            </a:r>
            <a:r>
              <a:rPr lang="ru-RU" sz="1200" dirty="0"/>
              <a:t> классификатор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 rot="18568983">
            <a:off x="5957710" y="4636046"/>
            <a:ext cx="1015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Проблемы обучения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 rot="18568983">
            <a:off x="6810155" y="4824433"/>
            <a:ext cx="72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Свертки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 rot="18568983">
            <a:off x="7552909" y="4808489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CNN</a:t>
            </a:r>
          </a:p>
        </p:txBody>
      </p:sp>
      <p:sp>
        <p:nvSpPr>
          <p:cNvPr id="43" name="TextBox 42"/>
          <p:cNvSpPr txBox="1"/>
          <p:nvPr/>
        </p:nvSpPr>
        <p:spPr>
          <a:xfrm rot="18568983">
            <a:off x="8152562" y="4464071"/>
            <a:ext cx="127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Генератор и дискриминатор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 rot="18568983">
            <a:off x="8940787" y="4800191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GAN</a:t>
            </a:r>
          </a:p>
        </p:txBody>
      </p:sp>
      <p:sp>
        <p:nvSpPr>
          <p:cNvPr id="45" name="TextBox 44"/>
          <p:cNvSpPr txBox="1"/>
          <p:nvPr/>
        </p:nvSpPr>
        <p:spPr>
          <a:xfrm rot="18568983">
            <a:off x="9629384" y="4819517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WGAN</a:t>
            </a:r>
          </a:p>
        </p:txBody>
      </p:sp>
      <p:sp>
        <p:nvSpPr>
          <p:cNvPr id="46" name="TextBox 45"/>
          <p:cNvSpPr txBox="1"/>
          <p:nvPr/>
        </p:nvSpPr>
        <p:spPr>
          <a:xfrm rot="18568983">
            <a:off x="10318277" y="4763475"/>
            <a:ext cx="617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CGAN</a:t>
            </a:r>
          </a:p>
        </p:txBody>
      </p:sp>
    </p:spTree>
    <p:extLst>
      <p:ext uri="{BB962C8B-B14F-4D97-AF65-F5344CB8AC3E}">
        <p14:creationId xmlns:p14="http://schemas.microsoft.com/office/powerpoint/2010/main" val="1318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Прежде, чем….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Как будем сопоставлять кадры двух соседних изображений?</a:t>
            </a:r>
          </a:p>
          <a:p>
            <a:r>
              <a:rPr lang="ru-RU" dirty="0" smtClean="0"/>
              <a:t>А какие есть альтернативы?</a:t>
            </a:r>
          </a:p>
          <a:p>
            <a:r>
              <a:rPr lang="ru-RU" dirty="0" smtClean="0"/>
              <a:t>А к чему будет устойчив наш алгоритм и почему?</a:t>
            </a:r>
          </a:p>
          <a:p>
            <a:r>
              <a:rPr lang="ru-RU" dirty="0" smtClean="0"/>
              <a:t>Что такое </a:t>
            </a:r>
            <a:r>
              <a:rPr lang="ru-RU" dirty="0" err="1" smtClean="0"/>
              <a:t>гомография</a:t>
            </a:r>
            <a:r>
              <a:rPr lang="ru-RU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Гомография</a:t>
            </a:r>
            <a:r>
              <a:rPr lang="ru-RU" dirty="0" smtClean="0"/>
              <a:t>. Месть матриц.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400" dirty="0" smtClean="0"/>
                  <a:t>Давайте приведем точки в каждом кадре к единому виду – сделаем, чтобы среднее расстояние от всех точек кадра до середины было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 smtClean="0"/>
                  <a:t>. </a:t>
                </a:r>
                <a:r>
                  <a:rPr lang="ru-RU" sz="2400" dirty="0" smtClean="0"/>
                  <a:t>Как сделаем это?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sz="2000" dirty="0" smtClean="0"/>
                  <a:t>Находим центры кадров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ru-RU" sz="200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sz="2000" dirty="0" smtClean="0"/>
                  <a:t>Считаем среднее расстояние от всех точек до центра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sz="2000" dirty="0" smtClean="0"/>
                  <a:t>Делим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 smtClean="0"/>
                  <a:t> </a:t>
                </a:r>
                <a:r>
                  <a:rPr lang="ru-RU" sz="2000" dirty="0" smtClean="0"/>
                  <a:t>на это значение – получим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 smtClean="0"/>
                  <a:t> </a:t>
                </a:r>
                <a:endParaRPr lang="ru-RU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sz="2000" dirty="0" smtClean="0"/>
                  <a:t>Теперь построим матрицу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sz="2000" dirty="0" smtClean="0"/>
                  <a:t>Умножим ее слева к точкам – получим нужный нам вид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400" dirty="0" smtClean="0"/>
                  <a:t>Для </a:t>
                </a:r>
                <a:r>
                  <a:rPr lang="ru-RU" sz="2400" dirty="0" err="1" smtClean="0"/>
                  <a:t>гомографии</a:t>
                </a:r>
                <a:r>
                  <a:rPr lang="ru-RU" sz="2400" dirty="0" smtClean="0"/>
                  <a:t> нужно найти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матрицу: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sz="2000" dirty="0" smtClean="0"/>
                  <a:t>Для упрощения процесса перейдем в новые значения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Гомография</a:t>
            </a:r>
            <a:r>
              <a:rPr lang="ru-RU" dirty="0" smtClean="0"/>
              <a:t>. Возвращение алгебры.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5232"/>
                <a:ext cx="10515600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400" dirty="0" smtClean="0"/>
                  <a:t>Тогда заметим, что</a:t>
                </a:r>
                <a:r>
                  <a:rPr lang="en-US" sz="2400" dirty="0" smtClean="0"/>
                  <a:t>:</a:t>
                </a:r>
              </a:p>
              <a:p>
                <a:pPr lvl="1"/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dirty="0"/>
              </a:p>
              <a:p>
                <a:r>
                  <a:rPr lang="ru-RU" sz="2400" dirty="0" smtClean="0"/>
                  <a:t>Из этого представления можно получить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US" sz="2400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−1, 0, 0, 0,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dirty="0"/>
              </a:p>
              <a:p>
                <a:r>
                  <a:rPr lang="ru-RU" sz="2400" dirty="0" smtClean="0"/>
                  <a:t>Таких пар мы построим сколько создадим пар точек, тогда представим в виде: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 smtClean="0"/>
              </a:p>
              <a:p>
                <a:r>
                  <a:rPr lang="ru-RU" sz="2400" dirty="0" smtClean="0"/>
                  <a:t>Для решения используем сингулярное разложение – сделаем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последний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5232"/>
                <a:ext cx="10515600" cy="4351338"/>
              </a:xfrm>
              <a:blipFill>
                <a:blip r:embed="rId2"/>
                <a:stretch>
                  <a:fillRect l="-812" t="-1964" b="-14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 теории к практике…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07591" cy="4351338"/>
          </a:xfrm>
        </p:spPr>
        <p:txBody>
          <a:bodyPr/>
          <a:lstStyle/>
          <a:p>
            <a:r>
              <a:rPr lang="ru-RU" dirty="0" smtClean="0"/>
              <a:t>В директории с заданием(</a:t>
            </a:r>
            <a:r>
              <a:rPr lang="en-US" dirty="0" smtClean="0"/>
              <a:t>“1</a:t>
            </a:r>
            <a:r>
              <a:rPr lang="en-US" baseline="30000" dirty="0" smtClean="0"/>
              <a:t>st</a:t>
            </a:r>
            <a:r>
              <a:rPr lang="en-US" dirty="0" smtClean="0"/>
              <a:t> Task”) </a:t>
            </a:r>
            <a:r>
              <a:rPr lang="ru-RU" dirty="0" smtClean="0"/>
              <a:t>находится ноутбук </a:t>
            </a:r>
            <a:r>
              <a:rPr lang="en-US" dirty="0" err="1" smtClean="0"/>
              <a:t>Pano.ipynb</a:t>
            </a:r>
            <a:r>
              <a:rPr lang="en-US" dirty="0" smtClean="0"/>
              <a:t>, </a:t>
            </a:r>
            <a:r>
              <a:rPr lang="ru-RU" dirty="0" smtClean="0"/>
              <a:t>в котором описаны нужные задания и предложены тесты для проверки в тех местах, где они нужны.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604963"/>
            <a:ext cx="365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Цилиндрическая панорама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2468553" cy="2419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55" y="1698890"/>
            <a:ext cx="5732620" cy="241114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390723" y="2659594"/>
            <a:ext cx="642762" cy="4770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261607"/>
            <a:ext cx="2464610" cy="2399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69855" y="5007987"/>
                <a:ext cx="548885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𝑠𝑎𝑑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855" y="5007987"/>
                <a:ext cx="5488850" cy="896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69855" y="4170468"/>
                <a:ext cx="5580220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𝑠𝑠𝑑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855" y="4170468"/>
                <a:ext cx="5580220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78912" y="5845506"/>
                <a:ext cx="5914382" cy="896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𝑠𝑟𝑑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912" y="5845506"/>
                <a:ext cx="5914382" cy="896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0725749" y="5132924"/>
            <a:ext cx="131056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Робастные функции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1"/>
            <a:endCxn id="8" idx="3"/>
          </p:cNvCxnSpPr>
          <p:nvPr/>
        </p:nvCxnSpPr>
        <p:spPr>
          <a:xfrm flipH="1">
            <a:off x="9758705" y="5456090"/>
            <a:ext cx="96704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"/>
            <a:endCxn id="10" idx="3"/>
          </p:cNvCxnSpPr>
          <p:nvPr/>
        </p:nvCxnSpPr>
        <p:spPr>
          <a:xfrm flipH="1">
            <a:off x="10293294" y="5456090"/>
            <a:ext cx="432455" cy="837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32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Оптимальные параметры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8635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Имеем функцию ошибки, которую можем оценить для текущих параметров преобразования</a:t>
            </a:r>
            <a:r>
              <a:rPr lang="en-US" dirty="0" smtClean="0"/>
              <a:t>;</a:t>
            </a:r>
          </a:p>
          <a:p>
            <a:r>
              <a:rPr lang="ru-RU" dirty="0" smtClean="0"/>
              <a:t>Как найти оптимальные параметры?</a:t>
            </a:r>
          </a:p>
          <a:p>
            <a:endParaRPr lang="ru-RU" dirty="0" smtClean="0"/>
          </a:p>
          <a:p>
            <a:r>
              <a:rPr lang="ru-RU" dirty="0" smtClean="0"/>
              <a:t>Оптимизация функции ошибки по параметрам:</a:t>
            </a:r>
          </a:p>
          <a:p>
            <a:pPr lvl="1"/>
            <a:r>
              <a:rPr lang="ru-RU" dirty="0" smtClean="0"/>
              <a:t>Дискретные параметры</a:t>
            </a:r>
          </a:p>
          <a:p>
            <a:pPr lvl="2"/>
            <a:r>
              <a:rPr lang="ru-RU" dirty="0" smtClean="0"/>
              <a:t>Перебор всех параметров –</a:t>
            </a:r>
            <a:r>
              <a:rPr lang="en-US" dirty="0" smtClean="0"/>
              <a:t> “Brute force”(Grid search)</a:t>
            </a:r>
          </a:p>
          <a:p>
            <a:pPr lvl="2"/>
            <a:r>
              <a:rPr lang="ru-RU" dirty="0" smtClean="0"/>
              <a:t>Метод дискретной оптимизации</a:t>
            </a:r>
          </a:p>
          <a:p>
            <a:pPr lvl="1"/>
            <a:r>
              <a:rPr lang="ru-RU" dirty="0" smtClean="0"/>
              <a:t>Непрерывные параметры</a:t>
            </a:r>
          </a:p>
          <a:p>
            <a:pPr lvl="2"/>
            <a:r>
              <a:rPr lang="ru-RU" dirty="0" smtClean="0"/>
              <a:t>Градиентный спуск(</a:t>
            </a:r>
            <a:r>
              <a:rPr lang="en-US" dirty="0" smtClean="0"/>
              <a:t>GD will return)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83" y="847289"/>
            <a:ext cx="4083750" cy="30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Пирамида </a:t>
            </a:r>
            <a:r>
              <a:rPr lang="ru-RU" dirty="0" err="1" smtClean="0"/>
              <a:t>Гауссиан</a:t>
            </a:r>
            <a:r>
              <a:rPr lang="ru-RU" dirty="0" smtClean="0"/>
              <a:t> сопоставления кадров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304251" cy="298098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551802" y="1825625"/>
            <a:ext cx="4801998" cy="4351338"/>
          </a:xfrm>
        </p:spPr>
        <p:txBody>
          <a:bodyPr/>
          <a:lstStyle/>
          <a:p>
            <a:r>
              <a:rPr lang="ru-RU" dirty="0" smtClean="0"/>
              <a:t>Пирамида </a:t>
            </a:r>
            <a:r>
              <a:rPr lang="ru-RU" dirty="0" err="1" smtClean="0"/>
              <a:t>Гауссиан</a:t>
            </a:r>
            <a:endParaRPr lang="ru-RU" dirty="0" smtClean="0"/>
          </a:p>
          <a:p>
            <a:r>
              <a:rPr lang="ru-RU" dirty="0" smtClean="0"/>
              <a:t>Применяем фильтр Гаусса и уменьшаем размер изображения(берем </a:t>
            </a:r>
            <a:r>
              <a:rPr lang="en-US" dirty="0" smtClean="0"/>
              <a:t>k-</a:t>
            </a:r>
            <a:r>
              <a:rPr lang="ru-RU" dirty="0" err="1" smtClean="0"/>
              <a:t>ый</a:t>
            </a:r>
            <a:r>
              <a:rPr lang="ru-RU" dirty="0" smtClean="0"/>
              <a:t> пиксель)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На последнем уровне находим сходство, затем его уточняем на каждом последующем уровне.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45590"/>
            <a:ext cx="4304251" cy="17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точки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2270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05" y="3960972"/>
            <a:ext cx="763059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такой ключевая точка?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473" y="1690688"/>
            <a:ext cx="4550328" cy="4351338"/>
          </a:xfrm>
        </p:spPr>
        <p:txBody>
          <a:bodyPr/>
          <a:lstStyle/>
          <a:p>
            <a:r>
              <a:rPr lang="ru-RU" dirty="0" smtClean="0"/>
              <a:t>Локальность</a:t>
            </a:r>
          </a:p>
          <a:p>
            <a:r>
              <a:rPr lang="ru-RU" dirty="0" err="1" smtClean="0"/>
              <a:t>Повторимость</a:t>
            </a:r>
            <a:endParaRPr lang="ru-RU" dirty="0" smtClean="0"/>
          </a:p>
          <a:p>
            <a:r>
              <a:rPr lang="ru-RU" dirty="0" smtClean="0"/>
              <a:t>Значимость</a:t>
            </a:r>
          </a:p>
          <a:p>
            <a:r>
              <a:rPr lang="ru-RU" dirty="0" smtClean="0"/>
              <a:t>Компактность и эффективность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645010" cy="2608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749" y="1606383"/>
            <a:ext cx="3132723" cy="282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69087"/>
            <a:ext cx="1997279" cy="1798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274" y="4677673"/>
            <a:ext cx="1790950" cy="1581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4979" y="6176963"/>
            <a:ext cx="128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уголки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028991" y="6176963"/>
            <a:ext cx="128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пятна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503" y="4434151"/>
            <a:ext cx="6163297" cy="2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Дескрипторы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94527" cy="4351338"/>
          </a:xfrm>
        </p:spPr>
        <p:txBody>
          <a:bodyPr/>
          <a:lstStyle/>
          <a:p>
            <a:r>
              <a:rPr lang="ru-RU" dirty="0" smtClean="0"/>
              <a:t>Каждую точку опишем набором параметров:</a:t>
            </a:r>
            <a:endParaRPr lang="en-US" dirty="0" smtClean="0"/>
          </a:p>
          <a:p>
            <a:endParaRPr lang="en-US" dirty="0"/>
          </a:p>
          <a:p>
            <a:r>
              <a:rPr lang="ru-RU" dirty="0" smtClean="0"/>
              <a:t>Простые примеры:</a:t>
            </a:r>
          </a:p>
          <a:p>
            <a:pPr lvl="1"/>
            <a:r>
              <a:rPr lang="ru-RU" dirty="0" smtClean="0"/>
              <a:t>Яркость окрестности</a:t>
            </a:r>
          </a:p>
          <a:p>
            <a:pPr lvl="1"/>
            <a:r>
              <a:rPr lang="ru-RU" dirty="0" smtClean="0"/>
              <a:t>Значение яркости каждого пикселя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531" y="1825625"/>
            <a:ext cx="3675933" cy="2401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92095" y="1825625"/>
                <a:ext cx="1557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095" y="1825625"/>
                <a:ext cx="1557862" cy="276999"/>
              </a:xfrm>
              <a:prstGeom prst="rect">
                <a:avLst/>
              </a:prstGeom>
              <a:blipFill>
                <a:blip r:embed="rId3"/>
                <a:stretch>
                  <a:fillRect l="-4314" t="-2174" r="-509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5" idx="3"/>
          </p:cNvCxnSpPr>
          <p:nvPr/>
        </p:nvCxnSpPr>
        <p:spPr>
          <a:xfrm flipH="1" flipV="1">
            <a:off x="6549957" y="1964125"/>
            <a:ext cx="545574" cy="2505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681" y="4361843"/>
            <a:ext cx="6476119" cy="22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832596" cy="2213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69" y="3904518"/>
            <a:ext cx="3880258" cy="27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1690688"/>
            <a:ext cx="9192908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256</Words>
  <Application>Microsoft Office PowerPoint</Application>
  <PresentationFormat>Widescreen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У2. Задачи компьютерного зрения</vt:lpstr>
      <vt:lpstr>Цилиндрическая панорама</vt:lpstr>
      <vt:lpstr>Оптимальные параметры</vt:lpstr>
      <vt:lpstr>Пирамида Гауссиан сопоставления кадров</vt:lpstr>
      <vt:lpstr>Ключевые точки</vt:lpstr>
      <vt:lpstr>Кто такой ключевая точка?</vt:lpstr>
      <vt:lpstr>Дескрипторы</vt:lpstr>
      <vt:lpstr>SIFT</vt:lpstr>
      <vt:lpstr>ORB</vt:lpstr>
      <vt:lpstr>Прежде, чем….</vt:lpstr>
      <vt:lpstr>Гомография. Месть матриц.</vt:lpstr>
      <vt:lpstr>Гомография. Возвращение алгебры.</vt:lpstr>
      <vt:lpstr>От теории к практике…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У2. Задачи компьютерного зрения</dc:title>
  <dc:creator>Mike</dc:creator>
  <cp:lastModifiedBy>Mike</cp:lastModifiedBy>
  <cp:revision>38</cp:revision>
  <dcterms:created xsi:type="dcterms:W3CDTF">2022-07-01T11:39:54Z</dcterms:created>
  <dcterms:modified xsi:type="dcterms:W3CDTF">2022-07-04T14:17:58Z</dcterms:modified>
</cp:coreProperties>
</file>